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71" r:id="rId4"/>
    <p:sldId id="259" r:id="rId5"/>
    <p:sldId id="260" r:id="rId6"/>
    <p:sldId id="261" r:id="rId7"/>
    <p:sldId id="262" r:id="rId8"/>
    <p:sldId id="263"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GB"/>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GB"/>
          </a:p>
        </p:txBody>
      </p:sp>
      <p:sp>
        <p:nvSpPr>
          <p:cNvPr id="4" name="Θέση ημερομηνίας 3"/>
          <p:cNvSpPr>
            <a:spLocks noGrp="1"/>
          </p:cNvSpPr>
          <p:nvPr>
            <p:ph type="dt" sz="half" idx="10"/>
          </p:nvPr>
        </p:nvSpPr>
        <p:spPr/>
        <p:txBody>
          <a:bodyPr/>
          <a:lstStyle/>
          <a:p>
            <a:fld id="{4E963B36-EC00-43D1-A448-C9719908D33B}" type="datetimeFigureOut">
              <a:rPr lang="en-GB" smtClean="0"/>
              <a:t>18/07/2023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2485693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GB"/>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Θέση ημερομηνίας 3"/>
          <p:cNvSpPr>
            <a:spLocks noGrp="1"/>
          </p:cNvSpPr>
          <p:nvPr>
            <p:ph type="dt" sz="half" idx="10"/>
          </p:nvPr>
        </p:nvSpPr>
        <p:spPr/>
        <p:txBody>
          <a:bodyPr/>
          <a:lstStyle/>
          <a:p>
            <a:fld id="{4E963B36-EC00-43D1-A448-C9719908D33B}" type="datetimeFigureOut">
              <a:rPr lang="en-GB" smtClean="0"/>
              <a:t>18/07/2023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2218256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GB"/>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Θέση ημερομηνίας 3"/>
          <p:cNvSpPr>
            <a:spLocks noGrp="1"/>
          </p:cNvSpPr>
          <p:nvPr>
            <p:ph type="dt" sz="half" idx="10"/>
          </p:nvPr>
        </p:nvSpPr>
        <p:spPr/>
        <p:txBody>
          <a:bodyPr/>
          <a:lstStyle/>
          <a:p>
            <a:fld id="{4E963B36-EC00-43D1-A448-C9719908D33B}" type="datetimeFigureOut">
              <a:rPr lang="en-GB" smtClean="0"/>
              <a:t>18/07/2023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41319927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GB"/>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Θέση ημερομηνίας 3"/>
          <p:cNvSpPr>
            <a:spLocks noGrp="1"/>
          </p:cNvSpPr>
          <p:nvPr>
            <p:ph type="dt" sz="half" idx="10"/>
          </p:nvPr>
        </p:nvSpPr>
        <p:spPr/>
        <p:txBody>
          <a:bodyPr/>
          <a:lstStyle/>
          <a:p>
            <a:fld id="{4E963B36-EC00-43D1-A448-C9719908D33B}" type="datetimeFigureOut">
              <a:rPr lang="en-GB" smtClean="0"/>
              <a:t>18/07/2023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196988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GB"/>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4E963B36-EC00-43D1-A448-C9719908D33B}" type="datetimeFigureOut">
              <a:rPr lang="en-GB" smtClean="0"/>
              <a:t>18/07/2023</a:t>
            </a:fld>
            <a:endParaRPr lang="en-GB"/>
          </a:p>
        </p:txBody>
      </p:sp>
      <p:sp>
        <p:nvSpPr>
          <p:cNvPr id="5" name="Θέση υποσέλιδου 4"/>
          <p:cNvSpPr>
            <a:spLocks noGrp="1"/>
          </p:cNvSpPr>
          <p:nvPr>
            <p:ph type="ftr" sz="quarter" idx="11"/>
          </p:nvPr>
        </p:nvSpPr>
        <p:spPr/>
        <p:txBody>
          <a:bodyPr/>
          <a:lstStyle/>
          <a:p>
            <a:endParaRPr lang="en-GB"/>
          </a:p>
        </p:txBody>
      </p:sp>
      <p:sp>
        <p:nvSpPr>
          <p:cNvPr id="6" name="Θέση αριθμού διαφάνειας 5"/>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3653607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GB"/>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Θέση ημερομηνίας 4"/>
          <p:cNvSpPr>
            <a:spLocks noGrp="1"/>
          </p:cNvSpPr>
          <p:nvPr>
            <p:ph type="dt" sz="half" idx="10"/>
          </p:nvPr>
        </p:nvSpPr>
        <p:spPr/>
        <p:txBody>
          <a:bodyPr/>
          <a:lstStyle/>
          <a:p>
            <a:fld id="{4E963B36-EC00-43D1-A448-C9719908D33B}" type="datetimeFigureOut">
              <a:rPr lang="en-GB" smtClean="0"/>
              <a:t>18/07/2023</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997607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GB"/>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Θέση ημερομηνίας 6"/>
          <p:cNvSpPr>
            <a:spLocks noGrp="1"/>
          </p:cNvSpPr>
          <p:nvPr>
            <p:ph type="dt" sz="half" idx="10"/>
          </p:nvPr>
        </p:nvSpPr>
        <p:spPr/>
        <p:txBody>
          <a:bodyPr/>
          <a:lstStyle/>
          <a:p>
            <a:fld id="{4E963B36-EC00-43D1-A448-C9719908D33B}" type="datetimeFigureOut">
              <a:rPr lang="en-GB" smtClean="0"/>
              <a:t>18/07/2023</a:t>
            </a:fld>
            <a:endParaRPr lang="en-GB"/>
          </a:p>
        </p:txBody>
      </p:sp>
      <p:sp>
        <p:nvSpPr>
          <p:cNvPr id="8" name="Θέση υποσέλιδου 7"/>
          <p:cNvSpPr>
            <a:spLocks noGrp="1"/>
          </p:cNvSpPr>
          <p:nvPr>
            <p:ph type="ftr" sz="quarter" idx="11"/>
          </p:nvPr>
        </p:nvSpPr>
        <p:spPr/>
        <p:txBody>
          <a:bodyPr/>
          <a:lstStyle/>
          <a:p>
            <a:endParaRPr lang="en-GB"/>
          </a:p>
        </p:txBody>
      </p:sp>
      <p:sp>
        <p:nvSpPr>
          <p:cNvPr id="9" name="Θέση αριθμού διαφάνειας 8"/>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408886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GB"/>
          </a:p>
        </p:txBody>
      </p:sp>
      <p:sp>
        <p:nvSpPr>
          <p:cNvPr id="3" name="Θέση ημερομηνίας 2"/>
          <p:cNvSpPr>
            <a:spLocks noGrp="1"/>
          </p:cNvSpPr>
          <p:nvPr>
            <p:ph type="dt" sz="half" idx="10"/>
          </p:nvPr>
        </p:nvSpPr>
        <p:spPr/>
        <p:txBody>
          <a:bodyPr/>
          <a:lstStyle/>
          <a:p>
            <a:fld id="{4E963B36-EC00-43D1-A448-C9719908D33B}" type="datetimeFigureOut">
              <a:rPr lang="en-GB" smtClean="0"/>
              <a:t>18/07/2023</a:t>
            </a:fld>
            <a:endParaRPr lang="en-GB"/>
          </a:p>
        </p:txBody>
      </p:sp>
      <p:sp>
        <p:nvSpPr>
          <p:cNvPr id="4" name="Θέση υποσέλιδου 3"/>
          <p:cNvSpPr>
            <a:spLocks noGrp="1"/>
          </p:cNvSpPr>
          <p:nvPr>
            <p:ph type="ftr" sz="quarter" idx="11"/>
          </p:nvPr>
        </p:nvSpPr>
        <p:spPr/>
        <p:txBody>
          <a:bodyPr/>
          <a:lstStyle/>
          <a:p>
            <a:endParaRPr lang="en-GB"/>
          </a:p>
        </p:txBody>
      </p:sp>
      <p:sp>
        <p:nvSpPr>
          <p:cNvPr id="5" name="Θέση αριθμού διαφάνειας 4"/>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276946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E963B36-EC00-43D1-A448-C9719908D33B}" type="datetimeFigureOut">
              <a:rPr lang="en-GB" smtClean="0"/>
              <a:t>18/07/2023</a:t>
            </a:fld>
            <a:endParaRPr lang="en-GB"/>
          </a:p>
        </p:txBody>
      </p:sp>
      <p:sp>
        <p:nvSpPr>
          <p:cNvPr id="3" name="Θέση υποσέλιδου 2"/>
          <p:cNvSpPr>
            <a:spLocks noGrp="1"/>
          </p:cNvSpPr>
          <p:nvPr>
            <p:ph type="ftr" sz="quarter" idx="11"/>
          </p:nvPr>
        </p:nvSpPr>
        <p:spPr/>
        <p:txBody>
          <a:bodyPr/>
          <a:lstStyle/>
          <a:p>
            <a:endParaRPr lang="en-GB"/>
          </a:p>
        </p:txBody>
      </p:sp>
      <p:sp>
        <p:nvSpPr>
          <p:cNvPr id="4" name="Θέση αριθμού διαφάνειας 3"/>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3602053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GB"/>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4E963B36-EC00-43D1-A448-C9719908D33B}" type="datetimeFigureOut">
              <a:rPr lang="en-GB" smtClean="0"/>
              <a:t>18/07/2023</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1382653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GB"/>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4E963B36-EC00-43D1-A448-C9719908D33B}" type="datetimeFigureOut">
              <a:rPr lang="en-GB" smtClean="0"/>
              <a:t>18/07/2023</a:t>
            </a:fld>
            <a:endParaRPr lang="en-GB"/>
          </a:p>
        </p:txBody>
      </p:sp>
      <p:sp>
        <p:nvSpPr>
          <p:cNvPr id="6" name="Θέση υποσέλιδου 5"/>
          <p:cNvSpPr>
            <a:spLocks noGrp="1"/>
          </p:cNvSpPr>
          <p:nvPr>
            <p:ph type="ftr" sz="quarter" idx="11"/>
          </p:nvPr>
        </p:nvSpPr>
        <p:spPr/>
        <p:txBody>
          <a:bodyPr/>
          <a:lstStyle/>
          <a:p>
            <a:endParaRPr lang="en-GB"/>
          </a:p>
        </p:txBody>
      </p:sp>
      <p:sp>
        <p:nvSpPr>
          <p:cNvPr id="7" name="Θέση αριθμού διαφάνειας 6"/>
          <p:cNvSpPr>
            <a:spLocks noGrp="1"/>
          </p:cNvSpPr>
          <p:nvPr>
            <p:ph type="sldNum" sz="quarter" idx="12"/>
          </p:nvPr>
        </p:nvSpPr>
        <p:spPr/>
        <p:txBody>
          <a:bodyPr/>
          <a:lstStyle/>
          <a:p>
            <a:fld id="{2C889356-F0C7-4344-8EAC-D1190E9E2684}" type="slidenum">
              <a:rPr lang="en-GB" smtClean="0"/>
              <a:t>‹#›</a:t>
            </a:fld>
            <a:endParaRPr lang="en-GB"/>
          </a:p>
        </p:txBody>
      </p:sp>
    </p:spTree>
    <p:extLst>
      <p:ext uri="{BB962C8B-B14F-4D97-AF65-F5344CB8AC3E}">
        <p14:creationId xmlns:p14="http://schemas.microsoft.com/office/powerpoint/2010/main" val="34885589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 name="bomb.wav"/>
          </p:stSnd>
        </p:sndAc>
      </p:transition>
    </mc:Choice>
    <mc:Fallback>
      <p:transition spd="slow">
        <p:fade/>
        <p:sndAc>
          <p:stSnd>
            <p:snd r:embed="rId1" name="bomb.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alpha val="76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GB"/>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63B36-EC00-43D1-A448-C9719908D33B}" type="datetimeFigureOut">
              <a:rPr lang="en-GB" smtClean="0"/>
              <a:t>18/07/2023</a:t>
            </a:fld>
            <a:endParaRPr lang="en-GB"/>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89356-F0C7-4344-8EAC-D1190E9E2684}" type="slidenum">
              <a:rPr lang="en-GB" smtClean="0"/>
              <a:t>‹#›</a:t>
            </a:fld>
            <a:endParaRPr lang="en-GB"/>
          </a:p>
        </p:txBody>
      </p:sp>
    </p:spTree>
    <p:extLst>
      <p:ext uri="{BB962C8B-B14F-4D97-AF65-F5344CB8AC3E}">
        <p14:creationId xmlns:p14="http://schemas.microsoft.com/office/powerpoint/2010/main" val="48114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13" name="bomb.wav"/>
          </p:stSnd>
        </p:sndAc>
      </p:transition>
    </mc:Choice>
    <mc:Fallback>
      <p:transition spd="slow">
        <p:fade/>
        <p:sndAc>
          <p:stSnd>
            <p:snd r:embed="rId13" name="bomb.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solidFill>
                  <a:srgbClr val="FFC000"/>
                </a:solidFill>
              </a:rPr>
              <a:t>ΗΛΙΑΚΟ ΣΥΣΤΗΜΑ</a:t>
            </a:r>
            <a:endParaRPr lang="en-GB" dirty="0">
              <a:solidFill>
                <a:srgbClr val="FFC000"/>
              </a:solidFill>
            </a:endParaRPr>
          </a:p>
        </p:txBody>
      </p:sp>
      <p:sp>
        <p:nvSpPr>
          <p:cNvPr id="3" name="Υπότιτλος 2"/>
          <p:cNvSpPr>
            <a:spLocks noGrp="1"/>
          </p:cNvSpPr>
          <p:nvPr>
            <p:ph type="subTitle" idx="1"/>
          </p:nvPr>
        </p:nvSpPr>
        <p:spPr/>
        <p:txBody>
          <a:bodyPr/>
          <a:lstStyle/>
          <a:p>
            <a:r>
              <a:rPr lang="el-GR" dirty="0" smtClean="0">
                <a:solidFill>
                  <a:srgbClr val="FF6600"/>
                </a:solidFill>
              </a:rPr>
              <a:t>ΟΙ ΠΛΑΝΗΤΕΣ</a:t>
            </a:r>
          </a:p>
          <a:p>
            <a:endParaRPr lang="en-GB" dirty="0">
              <a:solidFill>
                <a:srgbClr val="FF6600"/>
              </a:solidFill>
            </a:endParaRPr>
          </a:p>
        </p:txBody>
      </p:sp>
    </p:spTree>
    <p:extLst>
      <p:ext uri="{BB962C8B-B14F-4D97-AF65-F5344CB8AC3E}">
        <p14:creationId xmlns:p14="http://schemas.microsoft.com/office/powerpoint/2010/main" val="3114215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ΔΙΑΣ</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0520" b="10520"/>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320 φορές μεγαλύτερος από τη Γη. Είναι ο μεγαλύτερος πλανήτης του ηλιακού μας συστήματος. Περιστρέφεται πιο γρήγορα από όλους τους πλανήτες. Ξεχωρίζει από αυτήν την </a:t>
            </a:r>
            <a:r>
              <a:rPr lang="el-GR" sz="2000" dirty="0" err="1" smtClean="0">
                <a:solidFill>
                  <a:srgbClr val="FF6600"/>
                </a:solidFill>
                <a:latin typeface="Algerian" panose="04020705040A02060702" pitchFamily="82" charset="0"/>
              </a:rPr>
              <a:t>κοκκινη</a:t>
            </a:r>
            <a:r>
              <a:rPr lang="el-GR" sz="2000" dirty="0" smtClean="0">
                <a:solidFill>
                  <a:srgbClr val="FF6600"/>
                </a:solidFill>
                <a:latin typeface="Algerian" panose="04020705040A02060702" pitchFamily="82" charset="0"/>
              </a:rPr>
              <a:t> κηλίδα που έχει.</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14366833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ΚΡΟΝΟΣ</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l="16861" r="16861"/>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φτιαγμένος από αέρια.  Γύρω του έχει </a:t>
            </a:r>
            <a:r>
              <a:rPr lang="el-GR" sz="2000" dirty="0" err="1" smtClean="0">
                <a:solidFill>
                  <a:srgbClr val="FF6600"/>
                </a:solidFill>
                <a:latin typeface="Algerian" panose="04020705040A02060702" pitchFamily="82" charset="0"/>
              </a:rPr>
              <a:t>δακτύλιους</a:t>
            </a:r>
            <a:r>
              <a:rPr lang="el-GR" sz="2000" dirty="0" smtClean="0">
                <a:solidFill>
                  <a:srgbClr val="FF6600"/>
                </a:solidFill>
                <a:latin typeface="Algerian" panose="04020705040A02060702" pitchFamily="82" charset="0"/>
              </a:rPr>
              <a:t>.  Έχει 18 δορυφόρους.</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1506160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ΟΥΡΑΝΟΣ</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l="14381" r="14381"/>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φτιαγμένος από αέρια. Είναι πολύ </a:t>
            </a:r>
            <a:r>
              <a:rPr lang="el-GR" sz="2000" dirty="0" err="1" smtClean="0">
                <a:solidFill>
                  <a:srgbClr val="FF6600"/>
                </a:solidFill>
                <a:latin typeface="Algerian" panose="04020705040A02060702" pitchFamily="82" charset="0"/>
              </a:rPr>
              <a:t>μακρια</a:t>
            </a:r>
            <a:r>
              <a:rPr lang="el-GR" sz="2000" dirty="0" smtClean="0">
                <a:solidFill>
                  <a:srgbClr val="FF6600"/>
                </a:solidFill>
                <a:latin typeface="Algerian" panose="04020705040A02060702" pitchFamily="82" charset="0"/>
              </a:rPr>
              <a:t> και φαίνεται πολύ δύσκολα. Έχει 27 δορυφόρους.</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2737505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ΠΟΣΕΙΔΩΝΑΣ</a:t>
            </a:r>
            <a:endParaRPr lang="en-GB" b="1" dirty="0">
              <a:solidFill>
                <a:srgbClr val="FF6600"/>
              </a:solidFill>
              <a:latin typeface="Algerian" panose="04020705040A02060702" pitchFamily="82" charset="0"/>
            </a:endParaRPr>
          </a:p>
        </p:txBody>
      </p:sp>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Σε αυτόν τον πλανήτη έχει πολύ κρύο γιατί είναι μακριά από τον ήλιο. Η θερμοκρασία του είναι -218 βαθμοί </a:t>
            </a:r>
            <a:r>
              <a:rPr lang="en-GB" sz="2000" dirty="0" smtClean="0">
                <a:solidFill>
                  <a:srgbClr val="FF6600"/>
                </a:solidFill>
                <a:latin typeface="Algerian" panose="04020705040A02060702" pitchFamily="82" charset="0"/>
              </a:rPr>
              <a:t>C°. </a:t>
            </a:r>
            <a:r>
              <a:rPr lang="el-GR" sz="2000" dirty="0" smtClean="0">
                <a:solidFill>
                  <a:srgbClr val="FF6600"/>
                </a:solidFill>
                <a:latin typeface="Algerian" panose="04020705040A02060702" pitchFamily="82" charset="0"/>
              </a:rPr>
              <a:t>Έχει πολύ ισχυρές καταιγίδες και πολύ δυνατούς ανέμους που φτάνουν τα 220 </a:t>
            </a:r>
            <a:r>
              <a:rPr lang="el-GR" sz="2000" dirty="0" err="1" smtClean="0">
                <a:solidFill>
                  <a:srgbClr val="FF6600"/>
                </a:solidFill>
                <a:latin typeface="Algerian" panose="04020705040A02060702" pitchFamily="82" charset="0"/>
              </a:rPr>
              <a:t>χλμ</a:t>
            </a:r>
            <a:r>
              <a:rPr lang="el-GR" sz="2000" dirty="0" smtClean="0">
                <a:solidFill>
                  <a:srgbClr val="FF6600"/>
                </a:solidFill>
                <a:latin typeface="Algerian" panose="04020705040A02060702" pitchFamily="82" charset="0"/>
              </a:rPr>
              <a:t> την ώρα.</a:t>
            </a:r>
            <a:endParaRPr lang="en-GB" sz="2000" dirty="0">
              <a:solidFill>
                <a:srgbClr val="FF6600"/>
              </a:solidFill>
              <a:latin typeface="Algerian" panose="04020705040A02060702" pitchFamily="82" charset="0"/>
            </a:endParaRPr>
          </a:p>
        </p:txBody>
      </p:sp>
      <p:pic>
        <p:nvPicPr>
          <p:cNvPr id="7" name="Θέση εικόνας 6"/>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p:pic>
    </p:spTree>
    <p:extLst>
      <p:ext uri="{BB962C8B-B14F-4D97-AF65-F5344CB8AC3E}">
        <p14:creationId xmlns:p14="http://schemas.microsoft.com/office/powerpoint/2010/main" val="2847755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ΠΛΟΥΤΩΝΑΣ</a:t>
            </a:r>
            <a:endParaRPr lang="en-GB" b="1" dirty="0">
              <a:solidFill>
                <a:srgbClr val="FF6600"/>
              </a:solidFill>
              <a:latin typeface="Algerian" panose="04020705040A02060702" pitchFamily="82" charset="0"/>
            </a:endParaRPr>
          </a:p>
        </p:txBody>
      </p:sp>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φτιαγμένος από πέτρες και πάγο. Έχει 5 φεγγάρια.</a:t>
            </a:r>
            <a:endParaRPr lang="en-GB" sz="2000" dirty="0">
              <a:solidFill>
                <a:srgbClr val="FF6600"/>
              </a:solidFill>
              <a:latin typeface="Algerian" panose="04020705040A02060702" pitchFamily="82" charset="0"/>
            </a:endParaRPr>
          </a:p>
        </p:txBody>
      </p:sp>
      <p:pic>
        <p:nvPicPr>
          <p:cNvPr id="9" name="Θέση εικόνας 8"/>
          <p:cNvPicPr>
            <a:picLocks noGrp="1" noChangeAspect="1"/>
          </p:cNvPicPr>
          <p:nvPr>
            <p:ph type="pic" idx="1"/>
          </p:nvPr>
        </p:nvPicPr>
        <p:blipFill>
          <a:blip r:embed="rId3">
            <a:extLst>
              <a:ext uri="{28A0092B-C50C-407E-A947-70E740481C1C}">
                <a14:useLocalDpi xmlns:a14="http://schemas.microsoft.com/office/drawing/2010/main" val="0"/>
              </a:ext>
            </a:extLst>
          </a:blip>
          <a:srcRect t="2318" b="2318"/>
          <a:stretch>
            <a:fillRect/>
          </a:stretch>
        </p:blipFill>
        <p:spPr/>
      </p:pic>
    </p:spTree>
    <p:extLst>
      <p:ext uri="{BB962C8B-B14F-4D97-AF65-F5344CB8AC3E}">
        <p14:creationId xmlns:p14="http://schemas.microsoft.com/office/powerpoint/2010/main" val="2549409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 y="266700"/>
            <a:ext cx="10058400" cy="5688907"/>
          </a:xfrm>
          <a:prstGeom prst="rect">
            <a:avLst/>
          </a:prstGeom>
        </p:spPr>
      </p:pic>
    </p:spTree>
    <p:extLst>
      <p:ext uri="{BB962C8B-B14F-4D97-AF65-F5344CB8AC3E}">
        <p14:creationId xmlns:p14="http://schemas.microsoft.com/office/powerpoint/2010/main" val="1387124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solidFill>
                  <a:srgbClr val="FF6600"/>
                </a:solidFill>
                <a:latin typeface="Algerian" panose="04020705040A02060702" pitchFamily="82" charset="0"/>
              </a:rPr>
              <a:t>ΤΗΛΕΣΚΟΠΙΟ</a:t>
            </a:r>
            <a:endParaRPr lang="en-GB" dirty="0">
              <a:solidFill>
                <a:srgbClr val="FF6600"/>
              </a:solidFill>
              <a:latin typeface="Algerian" panose="04020705040A02060702" pitchFamily="82" charset="0"/>
            </a:endParaRPr>
          </a:p>
        </p:txBody>
      </p:sp>
      <p:sp>
        <p:nvSpPr>
          <p:cNvPr id="7" name="Θέση κειμένου 6"/>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Σημαίνει «βλέπω μακριά». Με τα τηλεσκόπια βλέπουμε αντικείμενα που είναι πολύ μακριά, όπως αστέρια και πλανήτες. Το πρώτο τηλεσκόπιο φτιάχτηκε πριν 400 περίπου χρόνια στην </a:t>
            </a:r>
            <a:r>
              <a:rPr lang="el-GR" sz="2000" dirty="0" err="1" smtClean="0">
                <a:solidFill>
                  <a:srgbClr val="FF6600"/>
                </a:solidFill>
                <a:latin typeface="Algerian" panose="04020705040A02060702" pitchFamily="82" charset="0"/>
              </a:rPr>
              <a:t>Ολλάνδία</a:t>
            </a:r>
            <a:r>
              <a:rPr lang="el-GR" sz="2000" dirty="0" smtClean="0">
                <a:solidFill>
                  <a:srgbClr val="FF6600"/>
                </a:solidFill>
                <a:latin typeface="Algerian" panose="04020705040A02060702" pitchFamily="82" charset="0"/>
              </a:rPr>
              <a:t>.</a:t>
            </a:r>
            <a:endParaRPr lang="en-GB" sz="2000" dirty="0">
              <a:solidFill>
                <a:srgbClr val="FF6600"/>
              </a:solidFill>
              <a:latin typeface="Algerian" panose="04020705040A02060702" pitchFamily="82" charset="0"/>
            </a:endParaRPr>
          </a:p>
        </p:txBody>
      </p:sp>
      <p:pic>
        <p:nvPicPr>
          <p:cNvPr id="10" name="Θέση εικόνας 9"/>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p:pic>
    </p:spTree>
    <p:extLst>
      <p:ext uri="{BB962C8B-B14F-4D97-AF65-F5344CB8AC3E}">
        <p14:creationId xmlns:p14="http://schemas.microsoft.com/office/powerpoint/2010/main" val="2547812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400" b="1" dirty="0" smtClean="0">
                <a:solidFill>
                  <a:srgbClr val="FFC000"/>
                </a:solidFill>
              </a:rPr>
              <a:t>ΗΛΙΟΣ</a:t>
            </a:r>
            <a:endParaRPr lang="en-GB" sz="5400" b="1" dirty="0">
              <a:solidFill>
                <a:srgbClr val="FFC0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t="8578" b="8578"/>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ένα μεγάλο αστέρι. Είναι 4,5 δισεκατομμυρίων ετών. Έχει </a:t>
            </a:r>
            <a:r>
              <a:rPr lang="el-GR" sz="2000" dirty="0" err="1" smtClean="0">
                <a:solidFill>
                  <a:srgbClr val="FF6600"/>
                </a:solidFill>
                <a:latin typeface="Algerian" panose="04020705040A02060702" pitchFamily="82" charset="0"/>
              </a:rPr>
              <a:t>θερμοκρΑΣΊΑ</a:t>
            </a:r>
            <a:r>
              <a:rPr lang="el-GR" sz="2000" dirty="0" smtClean="0">
                <a:solidFill>
                  <a:srgbClr val="FF6600"/>
                </a:solidFill>
                <a:latin typeface="Algerian" panose="04020705040A02060702" pitchFamily="82" charset="0"/>
              </a:rPr>
              <a:t> 5.800 ΒΑΘΜΟΥΣ. ΕΊΝΑΙ 150 ΕΚΑΤΟΜΜΥΡΙΑ ΧΙΛΙΟΜΕΤΡΑ ΜΑΚΡΙΑ ΑΠΌ ΤΗ ΓΗ. ΓΙΑ ΝΑ ΦΤΆΣΕΙ ΤΟ Φως ΤΟΥ ΣΤΗ ΓΗ ΧΡΕΙΆΖΟΝΤΑΙ 8 ΛΕΠΤΑ ΚΑΙ 20 ΔΕΥΤΕΡΟΛΕΠΤΑ.</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3932400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ΕΡΜΗΣ</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Ο ΠΙΟ ΜΙΚΡΟΣ ΠΛΑΝΗΤΗΣ. ΕΊΝΑΙ Ο ΠΛΑΝΗΤΗΣ ΠΟΥ ΕΊΝΑΙ ΠΙΟ ΚΟΝΤΑ ΣΤΗ ΓΗ. ΣΤΗΝ ΕΠΙΦΆΝΕΙΑ ΤΟΥ ΕΧΕΙ ΒΡΑΧΙΑ. ΤΗ ΜΕΡΑ Η ΘΕΡΜΟΚΡΑΣΙΑ ΕΊΝΑΙ 430 </a:t>
            </a:r>
            <a:r>
              <a:rPr lang="el-GR" sz="2000" dirty="0" smtClean="0">
                <a:solidFill>
                  <a:srgbClr val="FF6600"/>
                </a:solidFill>
                <a:latin typeface="Algerian" panose="04020705040A02060702" pitchFamily="82" charset="0"/>
              </a:rPr>
              <a:t>ΒΑΘΜΟΙ </a:t>
            </a:r>
            <a:r>
              <a:rPr lang="en-GB" sz="2000" dirty="0" smtClean="0">
                <a:solidFill>
                  <a:srgbClr val="FF6600"/>
                </a:solidFill>
                <a:latin typeface="Algerian" panose="04020705040A02060702" pitchFamily="82" charset="0"/>
              </a:rPr>
              <a:t>C°</a:t>
            </a:r>
            <a:r>
              <a:rPr lang="el-GR" sz="2000" dirty="0" smtClean="0">
                <a:solidFill>
                  <a:srgbClr val="FF6600"/>
                </a:solidFill>
                <a:latin typeface="Algerian" panose="04020705040A02060702" pitchFamily="82" charset="0"/>
              </a:rPr>
              <a:t> ΚΑΙ </a:t>
            </a:r>
            <a:r>
              <a:rPr lang="el-GR" sz="2000" dirty="0" smtClean="0">
                <a:solidFill>
                  <a:srgbClr val="FF6600"/>
                </a:solidFill>
                <a:latin typeface="Algerian" panose="04020705040A02060702" pitchFamily="82" charset="0"/>
              </a:rPr>
              <a:t>ΤΟ ΒΡΑΔΥ -180 </a:t>
            </a:r>
            <a:r>
              <a:rPr lang="el-GR" sz="2000" dirty="0" smtClean="0">
                <a:solidFill>
                  <a:srgbClr val="FF6600"/>
                </a:solidFill>
                <a:latin typeface="Algerian" panose="04020705040A02060702" pitchFamily="82" charset="0"/>
              </a:rPr>
              <a:t>ΒΑΘΜΟΙ</a:t>
            </a:r>
            <a:r>
              <a:rPr lang="en-GB" sz="2000" dirty="0" smtClean="0">
                <a:solidFill>
                  <a:srgbClr val="FF6600"/>
                </a:solidFill>
                <a:latin typeface="Algerian" panose="04020705040A02060702" pitchFamily="82" charset="0"/>
              </a:rPr>
              <a:t> C°</a:t>
            </a:r>
            <a:r>
              <a:rPr lang="el-GR" sz="2000" dirty="0" smtClean="0">
                <a:solidFill>
                  <a:srgbClr val="FF6600"/>
                </a:solidFill>
                <a:latin typeface="Algerian" panose="04020705040A02060702" pitchFamily="82" charset="0"/>
              </a:rPr>
              <a:t>.</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5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ΑΦΡΟΔΙΤΗ</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a:xfrm>
            <a:off x="5140985" y="759655"/>
            <a:ext cx="6470712" cy="5109333"/>
          </a:xfrm>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το πιο λαμπερό αστέρι στον ουρανό μετά τον ήλιο. Έχει </a:t>
            </a:r>
            <a:r>
              <a:rPr lang="el-GR" sz="2000" dirty="0" err="1" smtClean="0">
                <a:solidFill>
                  <a:srgbClr val="FF6600"/>
                </a:solidFill>
                <a:latin typeface="Algerian" panose="04020705040A02060702" pitchFamily="82" charset="0"/>
              </a:rPr>
              <a:t>επισης</a:t>
            </a:r>
            <a:r>
              <a:rPr lang="el-GR" sz="2000" dirty="0" smtClean="0">
                <a:solidFill>
                  <a:srgbClr val="FF6600"/>
                </a:solidFill>
                <a:latin typeface="Algerian" panose="04020705040A02060702" pitchFamily="82" charset="0"/>
              </a:rPr>
              <a:t> τα ονόματα: Αυγερινός, Αποσπερίτης ή Πούλια. Έχει περίπου το ίδιο μέγεθος με τη Γη. Έχει πάρα πολλά ηφαίστεια.</a:t>
            </a:r>
          </a:p>
          <a:p>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2422843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ΓΗ </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ΕΊΝΑΙ Ο ΜΟΝΟΣ ΠΛΑΝΗΤΗΣ ΤΟΥ ΗΛΙΑΚΟΥ ΣΥΣΤΗΜΑΤΟΣ ΠΟΥ ΈΧΕΙ ΖΩΗ. ΕΧΕΙ ΝΕΡΟ ΚΑΙ ΛΕΓΕΤΑΙ ΑΛΛΙΩΣ ΓΑΛΑΖΙΟΣ ΠΛΑΝΗΤΗΣ. ΓΙΑ ΝΑ ΓΥΡΙΣΕΙ ΓΥΡΩ ΑΠΌ ΤΟΝ ΑΞΟΝΑ ΤΗΣ ΧΡΕΙΑΖΕΤΑΙ 24 ΩΡΕΣ, ΜΙΑ ΜΕΡΑ. ΓΙΑ ΝΑ ΓΥΡΙΣΕΙ ΓΥΡΩ ΑΠΌ ΤΟΝ ΗΛΙΟ ΧΡΕΙΑΖΕΤΑΙ 365 ΜΕΡΕΣ, ΈΝΑΝ ΧΡΟΝΟ.</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556060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ΣΕΛΗΝΗ</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l="20923" r="20923"/>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ΔΕΝ ΕΊΝΑΙ ΠΛΑΝΗΤΗΣ. ΕΊΝΑΙ ΔΟΡΥΦΟΡΟΣ ΤΗΣ ΓΗΣ. ΔΗΛΑΔΗ ΓΥΡΙΖΕΙ ΓΥΡΩ ΑΠΌ ΑΥΤΗΝ. ΓΙΑ ΝΑ ΚΑΝΕΙ ΈΝΑ ΚΥΚΛΟ ΧΡΕΙΑΖΕΤΑΙ 28 ΜΕΡΕΣ, ΠΕΡΙΠΟΥ ΈΝΑ ΜΗΝΑ. ΑΝΑΛΟΓΑ ΜΕ ΤΟ ΠΟΥ ΒΡΙΣΚΕΤΑΙ ΤΗΝ ΒΛΕΠΟΥΜΕ ΟΛΟΚΛΗΡΗ, ΠΑΝΣΕΛΗΝΟΣ Ή ΜΙΣΗ, ΜΙΣΟΦΕΓΓΑΡΟ.</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1474922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FF6600"/>
                </a:solidFill>
                <a:latin typeface="Algerian" panose="04020705040A02060702" pitchFamily="82" charset="0"/>
              </a:rPr>
              <a:t>ΑΡΗΣ</a:t>
            </a:r>
            <a:endParaRPr lang="en-GB" b="1" dirty="0">
              <a:solidFill>
                <a:srgbClr val="FF6600"/>
              </a:solidFill>
              <a:latin typeface="Algerian" panose="04020705040A02060702" pitchFamily="82" charset="0"/>
            </a:endParaRPr>
          </a:p>
        </p:txBody>
      </p:sp>
      <p:pic>
        <p:nvPicPr>
          <p:cNvPr id="5" name="Θέση εικόνας 4"/>
          <p:cNvPicPr>
            <a:picLocks noGrp="1" noChangeAspect="1"/>
          </p:cNvPicPr>
          <p:nvPr>
            <p:ph type="pic" idx="1"/>
          </p:nvPr>
        </p:nvPicPr>
        <p:blipFill>
          <a:blip r:embed="rId3">
            <a:extLst>
              <a:ext uri="{28A0092B-C50C-407E-A947-70E740481C1C}">
                <a14:useLocalDpi xmlns:a14="http://schemas.microsoft.com/office/drawing/2010/main" val="0"/>
              </a:ext>
            </a:extLst>
          </a:blip>
          <a:srcRect l="10521" r="10521"/>
          <a:stretch>
            <a:fillRect/>
          </a:stretch>
        </p:blipFill>
        <p:spPr/>
      </p:pic>
      <p:sp>
        <p:nvSpPr>
          <p:cNvPr id="4" name="Θέση κειμένου 3"/>
          <p:cNvSpPr>
            <a:spLocks noGrp="1"/>
          </p:cNvSpPr>
          <p:nvPr>
            <p:ph type="body" sz="half" idx="2"/>
          </p:nvPr>
        </p:nvSpPr>
        <p:spPr/>
        <p:txBody>
          <a:bodyPr>
            <a:normAutofit/>
          </a:bodyPr>
          <a:lstStyle/>
          <a:p>
            <a:r>
              <a:rPr lang="el-GR" sz="2000" dirty="0" smtClean="0">
                <a:solidFill>
                  <a:srgbClr val="FF6600"/>
                </a:solidFill>
                <a:latin typeface="Algerian" panose="04020705040A02060702" pitchFamily="82" charset="0"/>
              </a:rPr>
              <a:t>Λέγεται και «κόκκινος πλανήτης» εξαιτίας του χρώματος που έχει η επιφάνειά του. Έχει ηφαίστεια, ερήμους και κοιλάδες.</a:t>
            </a:r>
            <a:endParaRPr lang="en-GB" sz="2000" dirty="0">
              <a:solidFill>
                <a:srgbClr val="FF6600"/>
              </a:solidFill>
              <a:latin typeface="Algerian" panose="04020705040A02060702" pitchFamily="82" charset="0"/>
            </a:endParaRPr>
          </a:p>
        </p:txBody>
      </p:sp>
    </p:spTree>
    <p:extLst>
      <p:ext uri="{BB962C8B-B14F-4D97-AF65-F5344CB8AC3E}">
        <p14:creationId xmlns:p14="http://schemas.microsoft.com/office/powerpoint/2010/main" val="30217158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bomb.wav"/>
          </p:stSnd>
        </p:sndAc>
      </p:transition>
    </mc:Choice>
    <mc:Fallback>
      <p:transition spd="slow">
        <p:fade/>
        <p:sndAc>
          <p:stSnd>
            <p:snd r:embed="rId2" name="bomb.wav"/>
          </p:stSnd>
        </p:sndAc>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390</Words>
  <Application>Microsoft Office PowerPoint</Application>
  <PresentationFormat>Ευρεία οθόνη</PresentationFormat>
  <Paragraphs>26</Paragraphs>
  <Slides>14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Algerian</vt:lpstr>
      <vt:lpstr>Arial</vt:lpstr>
      <vt:lpstr>Calibri</vt:lpstr>
      <vt:lpstr>Calibri Light</vt:lpstr>
      <vt:lpstr>Θέμα του Office</vt:lpstr>
      <vt:lpstr>ΗΛΙΑΚΟ ΣΥΣΤΗΜΑ</vt:lpstr>
      <vt:lpstr>Παρουσίαση του PowerPoint</vt:lpstr>
      <vt:lpstr>ΤΗΛΕΣΚΟΠΙΟ</vt:lpstr>
      <vt:lpstr>ΗΛΙΟΣ</vt:lpstr>
      <vt:lpstr>ΕΡΜΗΣ</vt:lpstr>
      <vt:lpstr>ΑΦΡΟΔΙΤΗ</vt:lpstr>
      <vt:lpstr>ΓΗ </vt:lpstr>
      <vt:lpstr>ΣΕΛΗΝΗ</vt:lpstr>
      <vt:lpstr>ΑΡΗΣ</vt:lpstr>
      <vt:lpstr>ΔΙΑΣ</vt:lpstr>
      <vt:lpstr>ΚΡΟΝΟΣ</vt:lpstr>
      <vt:lpstr>ΟΥΡΑΝΟΣ</vt:lpstr>
      <vt:lpstr>ΠΟΣΕΙΔΩΝΑΣ</vt:lpstr>
      <vt:lpstr>ΠΛΟΥΤΩΝΑΣ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ΗΛΙΑΚΟ ΣΥΣΤΗΜΑ</dc:title>
  <dc:creator>SOFIA</dc:creator>
  <cp:lastModifiedBy>SOFIA</cp:lastModifiedBy>
  <cp:revision>15</cp:revision>
  <dcterms:created xsi:type="dcterms:W3CDTF">2023-07-17T19:01:06Z</dcterms:created>
  <dcterms:modified xsi:type="dcterms:W3CDTF">2023-07-18T06:43:46Z</dcterms:modified>
</cp:coreProperties>
</file>