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268B9-A7C6-4207-9A11-5763B0270E96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282EB-69A9-4FF2-9C1A-00AA24691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94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F96F-F32E-4029-A8AB-8D7306F0BE83}" type="datetime1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39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16C63-56F3-40E0-BC90-FA7047730900}" type="datetime1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77534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16C63-56F3-40E0-BC90-FA7047730900}" type="datetime1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392004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16C63-56F3-40E0-BC90-FA7047730900}" type="datetime1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973715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16C63-56F3-40E0-BC90-FA7047730900}" type="datetime1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938322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16C63-56F3-40E0-BC90-FA7047730900}" type="datetime1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452360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C06A-0673-4160-9755-9DA7EA2B4B9D}" type="datetime1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519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A6DD-9B76-4911-A971-A682DE065D2E}" type="datetime1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95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E51B-BA33-4925-BE8C-215365770BE5}" type="datetime1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18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80D0-8843-49C7-AB2E-7FBEB789C1FE}" type="datetime1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23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D627-5703-4960-BCAD-32EAFC887070}" type="datetime1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97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D42BA-204D-4A07-817A-96919C9FBFF1}" type="datetime1">
              <a:rPr lang="en-GB" smtClean="0"/>
              <a:t>03/06/2025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90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9046-7133-4079-AE74-895A122FB7D7}" type="datetime1">
              <a:rPr lang="en-GB" smtClean="0"/>
              <a:t>03/06/2025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30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142-BDE2-459C-95F7-D8D984612180}" type="datetime1">
              <a:rPr lang="en-GB" smtClean="0"/>
              <a:t>03/06/2025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73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8FE1-E6A8-4DD0-8D80-A7F718721BD6}" type="datetime1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27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B241-CB84-40F7-B148-A35C267F9738}" type="datetime1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23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16C63-56F3-40E0-BC90-FA7047730900}" type="datetime1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www.ellisso.gr   ellisso.edu@gmail.com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B875ECA-D3B0-43E7-85BA-F058C3FC8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08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llisso.gr/%ce%bf%ce%b9-%cf%85%cf%80%ce%b5%cf%81%ce%b4%cf%85%ce%bd%ce%ac%ce%bc%ce%b5%ce%b9%cf%82-%cf%84%ce%b7%cf%82-%ce%b4%ce%b5%cf%80-%cf%85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llisso.gr/%ce%b4%ce%b5%cf%80%cf%85-%ce%ba%ce%b1%ce%b9-%ce%b5%ce%b3%ce%ba%ce%ad%cf%86%ce%b1%ce%bb%ce%bf%cf%82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Δεπυ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dirty="0" smtClean="0"/>
              <a:t>ερωτήσεις</a:t>
            </a:r>
            <a:br>
              <a:rPr lang="el-GR" dirty="0" smtClean="0"/>
            </a:br>
            <a:r>
              <a:rPr lang="el-GR" dirty="0" smtClean="0"/>
              <a:t>-απαντήσεις</a:t>
            </a:r>
            <a:endParaRPr lang="en-GB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149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</a:t>
            </a:r>
            <a:r>
              <a:rPr lang="el-GR" dirty="0" smtClean="0"/>
              <a:t>ι </a:t>
            </a:r>
            <a:r>
              <a:rPr lang="el-GR" dirty="0"/>
              <a:t>κίνητρο μπορούμε να τους δώσουμε για να </a:t>
            </a:r>
            <a:r>
              <a:rPr lang="el-GR" dirty="0" smtClean="0"/>
              <a:t>διαβάζουν;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διάβασμα είναι κέρδος </a:t>
            </a:r>
            <a:r>
              <a:rPr lang="el-GR" dirty="0" smtClean="0"/>
              <a:t>γιατί </a:t>
            </a:r>
            <a:r>
              <a:rPr lang="el-GR" dirty="0" smtClean="0"/>
              <a:t>με αυτό μαθαίνουμε πράγματα χρήσιμα για την ζωή και την εξέλιξή μας.</a:t>
            </a:r>
          </a:p>
          <a:p>
            <a:r>
              <a:rPr lang="el-GR" dirty="0" smtClean="0"/>
              <a:t>Το διάβασμα είναι και υποχρέωση όπως είναι η δουλειά για τους ενήλικες</a:t>
            </a:r>
          </a:p>
          <a:p>
            <a:r>
              <a:rPr lang="el-GR" dirty="0" smtClean="0"/>
              <a:t>«Αμοιβή»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979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ως </a:t>
            </a:r>
            <a:r>
              <a:rPr lang="el-GR" dirty="0"/>
              <a:t>«ξεκλειδώνουν» όταν κάτι δεν το καταφέρνουν και </a:t>
            </a:r>
            <a:r>
              <a:rPr lang="el-GR" dirty="0" smtClean="0"/>
              <a:t>τρελαίνονται;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Βαθιές ανάσες</a:t>
            </a:r>
          </a:p>
          <a:p>
            <a:r>
              <a:rPr lang="el-GR" dirty="0" smtClean="0"/>
              <a:t>Κίνηση </a:t>
            </a:r>
          </a:p>
          <a:p>
            <a:r>
              <a:rPr lang="el-GR" dirty="0" smtClean="0"/>
              <a:t>Ηρεμία </a:t>
            </a:r>
          </a:p>
          <a:p>
            <a:r>
              <a:rPr lang="el-GR" dirty="0" smtClean="0"/>
              <a:t>Διάλλειμα </a:t>
            </a:r>
          </a:p>
          <a:p>
            <a:r>
              <a:rPr lang="el-GR" dirty="0" smtClean="0"/>
              <a:t>Πρέπει ο εγκέφαλος να βγει από την κατάσταση συναγερμού στην οποία βρίσκεται/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65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Μέθοδοι &amp; ροή διαβάσματος</a:t>
            </a:r>
            <a:br>
              <a:rPr lang="el-GR" dirty="0"/>
            </a:b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Κατανομή της </a:t>
            </a:r>
            <a:r>
              <a:rPr lang="el-GR" dirty="0" smtClean="0"/>
              <a:t>ύλης </a:t>
            </a:r>
            <a:r>
              <a:rPr lang="el-GR" dirty="0" smtClean="0"/>
              <a:t>σε μικρότερα </a:t>
            </a:r>
            <a:r>
              <a:rPr lang="el-GR" dirty="0" err="1" smtClean="0"/>
              <a:t>διαχερίσιμα</a:t>
            </a:r>
            <a:r>
              <a:rPr lang="el-GR" dirty="0" smtClean="0"/>
              <a:t> κομμάτια</a:t>
            </a:r>
          </a:p>
          <a:p>
            <a:r>
              <a:rPr lang="el-GR" dirty="0" smtClean="0"/>
              <a:t>Συχνά διαλείμματα </a:t>
            </a:r>
          </a:p>
          <a:p>
            <a:r>
              <a:rPr lang="el-GR" dirty="0" smtClean="0"/>
              <a:t>Προκαθορισμένος χρόνος </a:t>
            </a:r>
          </a:p>
          <a:p>
            <a:r>
              <a:rPr lang="el-GR" dirty="0" smtClean="0"/>
              <a:t>Ηρεμία</a:t>
            </a:r>
          </a:p>
          <a:p>
            <a:r>
              <a:rPr lang="el-GR" dirty="0" smtClean="0"/>
              <a:t>Σταθερό και οργανωμένο περιβάλλον</a:t>
            </a:r>
          </a:p>
          <a:p>
            <a:r>
              <a:rPr lang="el-GR" dirty="0" smtClean="0"/>
              <a:t>Ιεράρχηση</a:t>
            </a:r>
          </a:p>
          <a:p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48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Έλλειψη επίμονης-επίμονης, στόχου, και εργατικότητας</a:t>
            </a:r>
            <a:br>
              <a:rPr lang="el-GR" dirty="0"/>
            </a:b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παραπάνω είναι χαρακτηριστικά της ΔΕΠΥ.</a:t>
            </a:r>
          </a:p>
          <a:p>
            <a:r>
              <a:rPr lang="el-GR" dirty="0" smtClean="0"/>
              <a:t>Κίνητρο </a:t>
            </a:r>
          </a:p>
          <a:p>
            <a:r>
              <a:rPr lang="el-GR" dirty="0" smtClean="0"/>
              <a:t>Επιβράβευση</a:t>
            </a:r>
          </a:p>
          <a:p>
            <a:r>
              <a:rPr lang="el-GR" dirty="0" smtClean="0"/>
              <a:t>Παράδειγμα από εμάς τους ίδιους</a:t>
            </a:r>
          </a:p>
          <a:p>
            <a:r>
              <a:rPr lang="el-GR" dirty="0" smtClean="0"/>
              <a:t>Συνέπειες 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467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</a:t>
            </a:r>
            <a:r>
              <a:rPr lang="el-GR" dirty="0" smtClean="0"/>
              <a:t>μπορούμε </a:t>
            </a:r>
            <a:r>
              <a:rPr lang="el-GR" dirty="0"/>
              <a:t>να του αυξήσουμε την  αυτοπεποίθηση </a:t>
            </a:r>
            <a:r>
              <a:rPr lang="el-GR" dirty="0" smtClean="0"/>
              <a:t>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Μη υλική επιβράβευση</a:t>
            </a:r>
          </a:p>
          <a:p>
            <a:r>
              <a:rPr lang="el-GR" dirty="0" smtClean="0"/>
              <a:t>Έπαινοι</a:t>
            </a:r>
          </a:p>
          <a:p>
            <a:r>
              <a:rPr lang="el-GR" dirty="0" smtClean="0"/>
              <a:t>Περισσότερα δικαιώματα</a:t>
            </a:r>
          </a:p>
          <a:p>
            <a:r>
              <a:rPr lang="el-GR" dirty="0" smtClean="0"/>
              <a:t>Περηφάνεια</a:t>
            </a:r>
          </a:p>
          <a:p>
            <a:r>
              <a:rPr lang="el-GR" dirty="0" smtClean="0"/>
              <a:t>Όχι σύγκριση</a:t>
            </a:r>
          </a:p>
          <a:p>
            <a:r>
              <a:rPr lang="el-GR" dirty="0" smtClean="0"/>
              <a:t>Εμπιστοσύνη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41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r>
              <a:rPr lang="el-GR" dirty="0"/>
              <a:t>Πώς μπορούμε να ξεχωρίσουμε που βρίσκεται το όριο τεμπελιάς και μαθησιακού </a:t>
            </a:r>
            <a:r>
              <a:rPr lang="el-GR" dirty="0" smtClean="0"/>
              <a:t>θέματος;</a:t>
            </a:r>
            <a:r>
              <a:rPr lang="el-GR" dirty="0"/>
              <a:t/>
            </a:r>
            <a:br>
              <a:rPr lang="el-GR" dirty="0"/>
            </a:b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είμαι τεμπέλης έχω ΔΕΠΥ</a:t>
            </a:r>
          </a:p>
          <a:p>
            <a:r>
              <a:rPr lang="el-GR" dirty="0" smtClean="0"/>
              <a:t>Η ΔΕΠΥ δεν επηρεάζει μόνο το μαθησιακό κομμάτι αλλά όλη την συμπεριφορά.</a:t>
            </a:r>
          </a:p>
          <a:p>
            <a:r>
              <a:rPr lang="el-GR" dirty="0" smtClean="0"/>
              <a:t>Όλα είναι ΔΕΠΥ γιατί ο εγκέφαλος λειτουργεί διαφορετικά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608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Δεν συμμετέχει στο σπίτι-τα ζητάει όλα από τους άλλους</a:t>
            </a:r>
            <a:br>
              <a:rPr lang="el-GR" dirty="0"/>
            </a:b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Του παρέχονται;; Τα παιδιά προκαλούν τα όριά μας. Πάνε μέχρι εκεί που τα «παίρνει».</a:t>
            </a:r>
          </a:p>
          <a:p>
            <a:r>
              <a:rPr lang="el-GR" dirty="0" smtClean="0"/>
              <a:t>Μπορεί ν αναλάβει μόνο του ευθύνες και αν δεν το </a:t>
            </a:r>
            <a:r>
              <a:rPr lang="el-GR" dirty="0" smtClean="0"/>
              <a:t>κάνει υπόκειται </a:t>
            </a:r>
            <a:r>
              <a:rPr lang="el-GR" dirty="0" smtClean="0"/>
              <a:t>τις συνέπειες. 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83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Ακαταστασία</a:t>
            </a:r>
            <a:br>
              <a:rPr lang="el-GR" dirty="0"/>
            </a:b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Χαρακτηριστικό και αυτό της ΔΕΠΥ</a:t>
            </a:r>
          </a:p>
          <a:p>
            <a:r>
              <a:rPr lang="el-GR" dirty="0" smtClean="0"/>
              <a:t>Τακτοποιήστε από κοινού με ηρεμία και την συνοδεία μουσικής</a:t>
            </a:r>
          </a:p>
          <a:p>
            <a:r>
              <a:rPr lang="el-GR" dirty="0" smtClean="0"/>
              <a:t>Όχι φωνές</a:t>
            </a:r>
          </a:p>
          <a:p>
            <a:r>
              <a:rPr lang="el-GR" dirty="0" smtClean="0"/>
              <a:t>Συνέπειες 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79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Ποια είναι τα </a:t>
            </a:r>
            <a:r>
              <a:rPr lang="el-GR" dirty="0" smtClean="0"/>
              <a:t>πλεονεκτήματα;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https://ellisso.gr/%ce%bf%ce%b9-%cf%85%cf%80%ce%b5%cf%81%ce%b4%cf%85%ce%bd%ce%ac%ce%bc%ce%b5%ce%b9%cf%82-%cf%84%ce%b7%cf%82-%ce%b4%ce%b5%cf%80-%cf%85</a:t>
            </a:r>
            <a:r>
              <a:rPr lang="en-GB" dirty="0" smtClean="0">
                <a:hlinkClick r:id="rId2"/>
              </a:rPr>
              <a:t>/</a:t>
            </a:r>
            <a:endParaRPr lang="el-GR" dirty="0" smtClean="0"/>
          </a:p>
          <a:p>
            <a:r>
              <a:rPr lang="el-GR" dirty="0" smtClean="0"/>
              <a:t>Ενισχύουμε το παιδί ανάλογα με τις κλίσεις του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560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Ποια είναι τα </a:t>
            </a:r>
            <a:r>
              <a:rPr lang="el-GR" dirty="0" smtClean="0"/>
              <a:t>μειονεκτήματα;</a:t>
            </a:r>
            <a:br>
              <a:rPr lang="el-GR" dirty="0" smtClean="0"/>
            </a:b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παιδί με ΔΕΠΥ δεν μειονεκτεί. Είναι διαφορετικό και ως τέτοιο πρέπει ν αντιμετωπίζεται</a:t>
            </a:r>
          </a:p>
          <a:p>
            <a:r>
              <a:rPr lang="en-GB" dirty="0">
                <a:hlinkClick r:id="rId2"/>
              </a:rPr>
              <a:t>https://ellisso.gr/%ce%b4%ce%b5%cf%80%cf%85-%ce%ba%ce%b1%ce%b9-%ce%b5%ce%b3%ce%ba%ce%ad%cf%86%ce%b1%ce%bb%ce%bf%cf%82</a:t>
            </a:r>
            <a:r>
              <a:rPr lang="en-GB" dirty="0" smtClean="0">
                <a:hlinkClick r:id="rId2"/>
              </a:rPr>
              <a:t>/</a:t>
            </a:r>
            <a:endParaRPr lang="el-GR" dirty="0" smtClean="0"/>
          </a:p>
          <a:p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23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ΔΕΠΥ;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ΔΕΠΥ είναι μια </a:t>
            </a:r>
            <a:r>
              <a:rPr lang="el-GR" dirty="0" err="1" smtClean="0"/>
              <a:t>νευροδιαφορετικότητα</a:t>
            </a:r>
            <a:r>
              <a:rPr lang="el-GR" dirty="0" smtClean="0"/>
              <a:t>. Δηλαδή ένας διαφορετικός τρόπος λειτουργίας του εγκεφάλου.</a:t>
            </a:r>
          </a:p>
          <a:p>
            <a:r>
              <a:rPr lang="el-GR" dirty="0" smtClean="0"/>
              <a:t>Στον εγκέφαλο των ατόμων με ΔΕΠΥ υπολειτουργεί ο μετωπιαίος λοβός. Αυτό το τμήμα του εγκεφάλου ευθύνεται για την λήψη αποφάσεων, για την κρίση, την ανησυχία, το άγχος, τον έλεγχο των παρορμήσεων, την επίλυση προβλημάτων και την κοινωνική συμπεριφορά.</a:t>
            </a:r>
          </a:p>
          <a:p>
            <a:r>
              <a:rPr lang="el-GR" dirty="0" smtClean="0"/>
              <a:t>Επίσης στους εγκεφάλους των ατόμων με ΔΕΠΥ υπάρχει έλλειψη της </a:t>
            </a:r>
            <a:r>
              <a:rPr lang="el-GR" dirty="0" err="1" smtClean="0"/>
              <a:t>ντοπαμίνης</a:t>
            </a:r>
            <a:r>
              <a:rPr lang="el-GR" dirty="0" smtClean="0"/>
              <a:t> που είναι η ορμόνη της ανταμοιβής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69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r>
              <a:rPr lang="el-GR" dirty="0"/>
              <a:t>Έλλειψη ενδιαφερόντων στο </a:t>
            </a:r>
            <a:r>
              <a:rPr lang="el-GR" dirty="0" smtClean="0"/>
              <a:t>σπίτι </a:t>
            </a:r>
            <a:r>
              <a:rPr lang="el-GR" dirty="0"/>
              <a:t>(παλιότερα έπαιζε με κύβο του </a:t>
            </a:r>
            <a:r>
              <a:rPr lang="el-GR" dirty="0" err="1"/>
              <a:t>Ρούμπικ</a:t>
            </a:r>
            <a:r>
              <a:rPr lang="el-GR" dirty="0"/>
              <a:t>, LEGO, τώρα μόνο </a:t>
            </a:r>
            <a:r>
              <a:rPr lang="el-GR" dirty="0" smtClean="0"/>
              <a:t>οθόνες)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Όριο στην χρήση οθονών για όλη την οικογένεια</a:t>
            </a:r>
          </a:p>
          <a:p>
            <a:r>
              <a:rPr lang="el-GR" dirty="0" smtClean="0"/>
              <a:t>Στροφή σε δραστηριότητες από κοινού</a:t>
            </a:r>
          </a:p>
          <a:p>
            <a:r>
              <a:rPr lang="el-GR" dirty="0" smtClean="0"/>
              <a:t>Ομαδικές δραστηριότητες εκτός σπιτιού</a:t>
            </a:r>
          </a:p>
          <a:p>
            <a:r>
              <a:rPr lang="el-GR" dirty="0" smtClean="0"/>
              <a:t>Περισσότερες ευκαιρίες για κίνηση και εκτόνωση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346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Δεν έχει φιλομάθεια</a:t>
            </a:r>
            <a:br>
              <a:rPr lang="el-GR" dirty="0"/>
            </a:b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έχουν όλοι φιλομάθεια. Πολλά παιδιά και πολλοί ενήλικες δεν έλκονται από την μάθηση και τις εγκυκλοπαιδικές γνώσεις.</a:t>
            </a:r>
          </a:p>
          <a:p>
            <a:r>
              <a:rPr lang="el-GR" dirty="0" smtClean="0"/>
              <a:t>Αναγνωρίζουμε τα ταλέντα του παιδιού και τα ενισχύουμε </a:t>
            </a:r>
          </a:p>
          <a:p>
            <a:r>
              <a:rPr lang="el-GR" dirty="0" smtClean="0"/>
              <a:t>Προσδοκίες 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661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Αντί επιλόγου</a:t>
            </a:r>
            <a:endParaRPr lang="en-GB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920" y="2746375"/>
            <a:ext cx="5400993" cy="3015554"/>
          </a:xfrm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36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επηρεάζει η ΔΕΠΥ;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πάντα! Όλη τη ζωή του ανθρώπου που ζει με αυτήν </a:t>
            </a:r>
            <a:r>
              <a:rPr lang="el-GR" dirty="0" err="1" smtClean="0"/>
              <a:t>ολες</a:t>
            </a:r>
            <a:r>
              <a:rPr lang="el-GR" dirty="0" smtClean="0"/>
              <a:t> τις δραστηριότητές του. Όλα έχουν να κάνουν με τον τρόπο που λειτουργεί ο εγκέφαλός μας.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8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Πώς μπορούμε να βοηθήσουμε έναν έφηβο με ΔΕΠΥ στον επαγγελματικό προσανατολισμό;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συμβουλευτική και τεστ που δείχνουν την κλίση του. Αρκετά από αυτά υπάρχουν δωρεάν στο διαδίκτυο αλλά και στην σελίδα του </a:t>
            </a:r>
            <a:r>
              <a:rPr lang="en-GB" dirty="0" smtClean="0"/>
              <a:t>gov.gr</a:t>
            </a:r>
            <a:r>
              <a:rPr lang="el-GR" dirty="0" smtClean="0"/>
              <a:t>. Επίσης υπάρχουν επαγγελματίες που χορηγούν τέτοιου </a:t>
            </a:r>
            <a:r>
              <a:rPr lang="el-GR" dirty="0" smtClean="0"/>
              <a:t>τύπου </a:t>
            </a:r>
            <a:r>
              <a:rPr lang="el-GR" dirty="0" smtClean="0"/>
              <a:t>τεστ και παρέχουν και συμβουλευτική. Είναι μια επένδυση που βοηθάει πολύ τον έφηβο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73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Πώς μπορούμε να βοηθήσουμε έναν έφηβο με ΔΕΠΥ με τις καθημερινές δεξιότητες ζωής;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ν ανταποκρίνεται ένα </a:t>
            </a:r>
            <a:r>
              <a:rPr lang="el-GR" dirty="0" smtClean="0"/>
              <a:t>παιδί </a:t>
            </a:r>
            <a:r>
              <a:rPr lang="el-GR" dirty="0" smtClean="0"/>
              <a:t>στις καθημερινές δεξιότητες ζωής. Είναι κάτι που αναπτύσσεται από μικρή ηλικία.</a:t>
            </a:r>
          </a:p>
          <a:p>
            <a:r>
              <a:rPr lang="el-GR" dirty="0" smtClean="0"/>
              <a:t>Ανάθεση ευθυνών ανάλογων με την ηλικία του</a:t>
            </a:r>
          </a:p>
          <a:p>
            <a:r>
              <a:rPr lang="el-GR" dirty="0" smtClean="0"/>
              <a:t>Διαχείριση των οικονομικών του μετά από καθοδήγηση </a:t>
            </a:r>
          </a:p>
          <a:p>
            <a:r>
              <a:rPr lang="el-GR" dirty="0" smtClean="0"/>
              <a:t>Εμπιστοσύνη</a:t>
            </a:r>
          </a:p>
          <a:p>
            <a:r>
              <a:rPr lang="el-GR" dirty="0" smtClean="0"/>
              <a:t>Εποικοδομητική κριτική και όχι επίκριση</a:t>
            </a:r>
          </a:p>
          <a:p>
            <a:r>
              <a:rPr lang="el-GR" dirty="0" smtClean="0"/>
              <a:t>Ρεαλιστικές προσδοκίες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87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Ποιά</a:t>
            </a:r>
            <a:r>
              <a:rPr lang="el-GR" dirty="0"/>
              <a:t> τα όρια του "έφτασα στο σημείο που πιέστηκε", μέχρι πού </a:t>
            </a:r>
            <a:r>
              <a:rPr lang="el-GR" dirty="0" smtClean="0"/>
              <a:t>'πιέζω‘;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Αυτό είναι καθαρά υποκειμενικό. Αφενός έχει ΄να κάνει με την δεκτικότητα που έχει το κάθε παιδί.</a:t>
            </a:r>
          </a:p>
          <a:p>
            <a:r>
              <a:rPr lang="el-GR" dirty="0" smtClean="0"/>
              <a:t>Ρόλο επίσης παίζει η σχέση με τον γονέα και το πόσο ψύχραιμα αυτός «πιέζει»</a:t>
            </a:r>
          </a:p>
          <a:p>
            <a:r>
              <a:rPr lang="el-GR" dirty="0" smtClean="0"/>
              <a:t>Επίσης με την </a:t>
            </a:r>
            <a:r>
              <a:rPr lang="el-GR" dirty="0" smtClean="0"/>
              <a:t>κατάσταση </a:t>
            </a:r>
            <a:r>
              <a:rPr lang="el-GR" dirty="0" smtClean="0"/>
              <a:t>στην οποία </a:t>
            </a:r>
            <a:r>
              <a:rPr lang="el-GR" dirty="0" smtClean="0"/>
              <a:t>βρίσκεται </a:t>
            </a:r>
            <a:r>
              <a:rPr lang="el-GR" dirty="0" smtClean="0"/>
              <a:t>το παιδί την κάθε φορά (πιεσμένες περίοδοι, χαλαρές περίοδοι)</a:t>
            </a:r>
          </a:p>
          <a:p>
            <a:r>
              <a:rPr lang="el-GR" dirty="0" smtClean="0"/>
              <a:t>Με την αντίληψη του παιδιού αλλά και του γονιού για την πίεση.</a:t>
            </a:r>
          </a:p>
          <a:p>
            <a:r>
              <a:rPr lang="el-GR" dirty="0" smtClean="0"/>
              <a:t>Βοηθάει πολύ να </a:t>
            </a:r>
            <a:r>
              <a:rPr lang="el-GR" dirty="0" smtClean="0"/>
              <a:t>είστε </a:t>
            </a:r>
            <a:r>
              <a:rPr lang="el-GR" dirty="0" smtClean="0"/>
              <a:t>ειλικρινείς με το παιδί και να εξηγείτε </a:t>
            </a:r>
            <a:r>
              <a:rPr lang="el-GR" dirty="0" smtClean="0"/>
              <a:t>γιατί </a:t>
            </a:r>
            <a:r>
              <a:rPr lang="el-GR" dirty="0" smtClean="0"/>
              <a:t>πιέζετε κάθε φορά καθώς και η ενεργητική ακρόαση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4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ώς </a:t>
            </a:r>
            <a:r>
              <a:rPr lang="el-GR" dirty="0"/>
              <a:t>να μην μεταφέρουμε το άγχος μας στο </a:t>
            </a:r>
            <a:r>
              <a:rPr lang="el-GR" dirty="0" smtClean="0"/>
              <a:t>παιδί;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Άγχος είναι μια κατάσταση επιβίωσης, ένας αρχέγονος μηχανισμός άμυνας που σκοπό έχει να μας κρατήσει ζωντανούς. Όταν αγχωνόμαστε ενεργοποιείται η αμυγδαλή στον εγκέφαλο και αυτή θέτει όλο το σώμα σε κατάσταση μάχης, φυγής ή παγώματος για να το προστατεύσει. Εκείνη την στιγμή ο προμετωπιαίος λοβός δεν λειτουργεί. Έτσι το άτομο δεν </a:t>
            </a:r>
            <a:r>
              <a:rPr lang="el-GR" dirty="0" smtClean="0"/>
              <a:t>μπορεί </a:t>
            </a:r>
            <a:r>
              <a:rPr lang="el-GR" dirty="0" smtClean="0"/>
              <a:t>να σκεφτεί ή ν απομνημονεύσει</a:t>
            </a:r>
          </a:p>
          <a:p>
            <a:r>
              <a:rPr lang="el-GR" dirty="0" smtClean="0"/>
              <a:t>Για να μην μεταφέρουμε το </a:t>
            </a:r>
            <a:r>
              <a:rPr lang="el-GR" dirty="0" smtClean="0"/>
              <a:t>άγχος </a:t>
            </a:r>
            <a:r>
              <a:rPr lang="el-GR" dirty="0" smtClean="0"/>
              <a:t>μας στο </a:t>
            </a:r>
            <a:r>
              <a:rPr lang="el-GR" dirty="0" smtClean="0"/>
              <a:t>παιδί </a:t>
            </a:r>
            <a:r>
              <a:rPr lang="el-GR" dirty="0" smtClean="0"/>
              <a:t>θα πρέπει πρώτα να το διαχειριστούμε οι ίδιοι ως ενήλικες και ως </a:t>
            </a:r>
            <a:r>
              <a:rPr lang="el-GR" dirty="0" smtClean="0"/>
              <a:t>γονείς. </a:t>
            </a:r>
            <a:r>
              <a:rPr lang="el-GR" dirty="0" smtClean="0"/>
              <a:t>Το παιδί θα μάθει για το δικό του άγχος βλέποντάς μας. Ψυχοθεραπεία, συμβουλευτική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70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ως </a:t>
            </a:r>
            <a:r>
              <a:rPr lang="el-GR" dirty="0"/>
              <a:t>να βοηθάμε το άγχος </a:t>
            </a:r>
            <a:r>
              <a:rPr lang="el-GR" dirty="0" smtClean="0"/>
              <a:t>του</a:t>
            </a:r>
            <a:r>
              <a:rPr lang="en-GB" dirty="0" smtClean="0"/>
              <a:t> </a:t>
            </a:r>
            <a:r>
              <a:rPr lang="el-GR" dirty="0" smtClean="0"/>
              <a:t>παιδιού;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Εξηγώντας του ότι είναι ένα φυσιολογικό συναίσθημα</a:t>
            </a:r>
          </a:p>
          <a:p>
            <a:r>
              <a:rPr lang="el-GR" dirty="0" smtClean="0"/>
              <a:t>Κίνηση, ανάσες</a:t>
            </a:r>
          </a:p>
          <a:p>
            <a:r>
              <a:rPr lang="el-GR" dirty="0" smtClean="0"/>
              <a:t>Διαχειριζόμενοι το δικό μας </a:t>
            </a:r>
            <a:r>
              <a:rPr lang="el-GR" dirty="0" smtClean="0"/>
              <a:t>άγχος.</a:t>
            </a:r>
            <a:endParaRPr lang="en-GB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41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ως </a:t>
            </a:r>
            <a:r>
              <a:rPr lang="el-GR" dirty="0"/>
              <a:t>να εξηγούμε την δυσκολία που έχει ένα παιδί με </a:t>
            </a:r>
            <a:r>
              <a:rPr lang="el-GR" dirty="0" smtClean="0"/>
              <a:t>μαθησιακή;</a:t>
            </a:r>
            <a:endParaRPr lang="en-GB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όρους </a:t>
            </a:r>
            <a:r>
              <a:rPr lang="el-GR" dirty="0" err="1" smtClean="0"/>
              <a:t>νευροδιαφορετικότητας</a:t>
            </a:r>
            <a:r>
              <a:rPr lang="el-GR" dirty="0" smtClean="0"/>
              <a:t>. </a:t>
            </a:r>
            <a:endParaRPr lang="el-GR" dirty="0"/>
          </a:p>
          <a:p>
            <a:r>
              <a:rPr lang="el-GR" dirty="0" smtClean="0"/>
              <a:t>Ο καθένας μας είναι διαφορετικός </a:t>
            </a:r>
            <a:r>
              <a:rPr lang="el-GR" dirty="0" smtClean="0"/>
              <a:t>κάποια </a:t>
            </a:r>
            <a:r>
              <a:rPr lang="el-GR" dirty="0" smtClean="0"/>
              <a:t>πράγματα τα κάνει με ευκολία και κάποια τον δυσκολεύουν. Σημασία έχει να προσπαθούμε κάθε </a:t>
            </a:r>
            <a:r>
              <a:rPr lang="el-GR" dirty="0" smtClean="0"/>
              <a:t>μέρα </a:t>
            </a:r>
            <a:r>
              <a:rPr lang="el-GR" dirty="0" smtClean="0"/>
              <a:t>να γινόμαστε καλύτεροι για εμάς!!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www.ellisso.gr   ellisso.edu@gmail.com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36541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</TotalTime>
  <Words>917</Words>
  <Application>Microsoft Office PowerPoint</Application>
  <PresentationFormat>Ευρεία οθόνη</PresentationFormat>
  <Paragraphs>112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Θρόισμα</vt:lpstr>
      <vt:lpstr>Δεπυ: ερωτήσεις -απαντήσεις</vt:lpstr>
      <vt:lpstr>Τι είναι η ΔΕΠΥ;</vt:lpstr>
      <vt:lpstr>Τι επηρεάζει η ΔΕΠΥ;</vt:lpstr>
      <vt:lpstr>Πώς μπορούμε να βοηθήσουμε έναν έφηβο με ΔΕΠΥ στον επαγγελματικό προσανατολισμό;</vt:lpstr>
      <vt:lpstr>Πώς μπορούμε να βοηθήσουμε έναν έφηβο με ΔΕΠΥ με τις καθημερινές δεξιότητες ζωής;</vt:lpstr>
      <vt:lpstr>Ποιά τα όρια του "έφτασα στο σημείο που πιέστηκε", μέχρι πού 'πιέζω‘;</vt:lpstr>
      <vt:lpstr>Πώς να μην μεταφέρουμε το άγχος μας στο παιδί;</vt:lpstr>
      <vt:lpstr>Πως να βοηθάμε το άγχος του παιδιού;</vt:lpstr>
      <vt:lpstr>Πως να εξηγούμε την δυσκολία που έχει ένα παιδί με μαθησιακή;</vt:lpstr>
      <vt:lpstr>Τι κίνητρο μπορούμε να τους δώσουμε για να διαβάζουν;</vt:lpstr>
      <vt:lpstr>Πως «ξεκλειδώνουν» όταν κάτι δεν το καταφέρνουν και τρελαίνονται;</vt:lpstr>
      <vt:lpstr>Μέθοδοι &amp; ροή διαβάσματος </vt:lpstr>
      <vt:lpstr>Έλλειψη επίμονης-επίμονης, στόχου, και εργατικότητας </vt:lpstr>
      <vt:lpstr>Πώς μπορούμε να του αυξήσουμε την  αυτοπεποίθηση ;</vt:lpstr>
      <vt:lpstr>Πώς μπορούμε να ξεχωρίσουμε που βρίσκεται το όριο τεμπελιάς και μαθησιακού θέματος; </vt:lpstr>
      <vt:lpstr>Δεν συμμετέχει στο σπίτι-τα ζητάει όλα από τους άλλους </vt:lpstr>
      <vt:lpstr>Ακαταστασία </vt:lpstr>
      <vt:lpstr>Ποια είναι τα πλεονεκτήματα;</vt:lpstr>
      <vt:lpstr>Ποια είναι τα μειονεκτήματα; </vt:lpstr>
      <vt:lpstr>Έλλειψη ενδιαφερόντων στο σπίτι (παλιότερα έπαιζε με κύβο του Ρούμπικ, LEGO, τώρα μόνο οθόνες)</vt:lpstr>
      <vt:lpstr>Δεν έχει φιλομάθεια </vt:lpstr>
      <vt:lpstr>Αντί επιλόγου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Δεπυ: ερωτησεισ-απαντησεισ</dc:title>
  <dc:creator>SOFIA</dc:creator>
  <cp:lastModifiedBy>SOFIA</cp:lastModifiedBy>
  <cp:revision>12</cp:revision>
  <dcterms:created xsi:type="dcterms:W3CDTF">2025-06-03T09:41:00Z</dcterms:created>
  <dcterms:modified xsi:type="dcterms:W3CDTF">2025-06-03T11:31:01Z</dcterms:modified>
</cp:coreProperties>
</file>